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76" r:id="rId3"/>
    <p:sldId id="258" r:id="rId4"/>
    <p:sldId id="259" r:id="rId5"/>
    <p:sldId id="260" r:id="rId6"/>
    <p:sldId id="261" r:id="rId7"/>
    <p:sldId id="266" r:id="rId8"/>
    <p:sldId id="265" r:id="rId9"/>
    <p:sldId id="264" r:id="rId10"/>
    <p:sldId id="263" r:id="rId11"/>
    <p:sldId id="262" r:id="rId12"/>
    <p:sldId id="270" r:id="rId13"/>
    <p:sldId id="269" r:id="rId14"/>
    <p:sldId id="268" r:id="rId15"/>
    <p:sldId id="267" r:id="rId16"/>
    <p:sldId id="271" r:id="rId17"/>
    <p:sldId id="272" r:id="rId18"/>
    <p:sldId id="273" r:id="rId19"/>
    <p:sldId id="275" r:id="rId20"/>
    <p:sldId id="38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29" autoAdjust="0"/>
    <p:restoredTop sz="86604" autoAdjust="0"/>
  </p:normalViewPr>
  <p:slideViewPr>
    <p:cSldViewPr snapToGrid="0">
      <p:cViewPr varScale="1">
        <p:scale>
          <a:sx n="95" d="100"/>
          <a:sy n="95" d="100"/>
        </p:scale>
        <p:origin x="105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10.TIF>
</file>

<file path=ppt/media/image11.TIF>
</file>

<file path=ppt/media/image12.TIF>
</file>

<file path=ppt/media/image13.TIF>
</file>

<file path=ppt/media/image14.TIF>
</file>

<file path=ppt/media/image15.TIF>
</file>

<file path=ppt/media/image16.TIF>
</file>

<file path=ppt/media/image17.TIF>
</file>

<file path=ppt/media/image18.TIF>
</file>

<file path=ppt/media/image19.TIF>
</file>

<file path=ppt/media/image2.jpg>
</file>

<file path=ppt/media/image20.TIF>
</file>

<file path=ppt/media/image21.TIF>
</file>

<file path=ppt/media/image22.TIF>
</file>

<file path=ppt/media/image23.TIF>
</file>

<file path=ppt/media/image24.TIF>
</file>

<file path=ppt/media/image25.jpg>
</file>

<file path=ppt/media/image3.png>
</file>

<file path=ppt/media/image4.png>
</file>

<file path=ppt/media/image5.TIF>
</file>

<file path=ppt/media/image6.png>
</file>

<file path=ppt/media/image7.png>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C152A1-28AC-4FAA-A717-04F9F1831F3E}" type="datetimeFigureOut">
              <a:rPr lang="en-US" smtClean="0"/>
              <a:t>10/27/2020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37408A-5664-42B8-92CC-16CAE6B1371E}" type="slidenum">
              <a:rPr lang="en-US" smtClean="0"/>
              <a:t>‹#›</a:t>
            </a:fld>
            <a:endParaRPr lang="en-US"/>
          </a:p>
        </p:txBody>
      </p:sp>
    </p:spTree>
    <p:extLst>
      <p:ext uri="{BB962C8B-B14F-4D97-AF65-F5344CB8AC3E}">
        <p14:creationId xmlns:p14="http://schemas.microsoft.com/office/powerpoint/2010/main" val="24661702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navy.com/bonus"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studentloanhero.com/student-loan-debt-statistics/"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dirty="0"/>
              <a:t>Good afternoon! My name is _________ with the United States Navy. </a:t>
            </a:r>
          </a:p>
          <a:p>
            <a:pPr marL="457200" marR="0" lvl="0" indent="-298450" algn="l" defTabSz="914400" rtl="0" eaLnBrk="1" fontAlgn="auto" latinLnBrk="0" hangingPunct="1">
              <a:lnSpc>
                <a:spcPct val="100000"/>
              </a:lnSpc>
              <a:spcBef>
                <a:spcPts val="0"/>
              </a:spcBef>
              <a:spcAft>
                <a:spcPts val="0"/>
              </a:spcAft>
              <a:buClr>
                <a:srgbClr val="000000"/>
              </a:buClr>
              <a:buSzPts val="1100"/>
              <a:tabLst/>
              <a:defRPr/>
            </a:pPr>
            <a:r>
              <a:rPr lang="en-US" dirty="0"/>
              <a:t>Today I’m going to tell you about the Navy’s Nuclear program , the most advanced program in the military. </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a:t>
            </a:fld>
            <a:endParaRPr lang="en-US"/>
          </a:p>
        </p:txBody>
      </p:sp>
    </p:spTree>
    <p:extLst>
      <p:ext uri="{BB962C8B-B14F-4D97-AF65-F5344CB8AC3E}">
        <p14:creationId xmlns:p14="http://schemas.microsoft.com/office/powerpoint/2010/main" val="12688280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Navy nuclear power has a long proud history and is one of the largest nuclear organizations and one of the most advanced programs in the world. </a:t>
            </a:r>
          </a:p>
          <a:p>
            <a:pPr marL="171450" indent="-171450">
              <a:buFont typeface="Arial" panose="020B0604020202020204" pitchFamily="34" charset="0"/>
              <a:buChar char="•"/>
            </a:pPr>
            <a:r>
              <a:rPr lang="en-US" dirty="0"/>
              <a:t>The Navy has a stellar safety record when it comes to nuclear power.</a:t>
            </a:r>
          </a:p>
          <a:p>
            <a:pPr marL="171450" indent="-171450">
              <a:buFont typeface="Arial" panose="020B0604020202020204" pitchFamily="34" charset="0"/>
              <a:buChar char="•"/>
            </a:pPr>
            <a:r>
              <a:rPr lang="en-US" dirty="0"/>
              <a:t>The Navy has sailed 139 million miles without a single nuclear accident, which is approximately 5,582 trips around the world or approximately 290 round trips to the moon.</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10</a:t>
            </a:fld>
            <a:endParaRPr lang="en-US"/>
          </a:p>
        </p:txBody>
      </p:sp>
    </p:spTree>
    <p:extLst>
      <p:ext uri="{BB962C8B-B14F-4D97-AF65-F5344CB8AC3E}">
        <p14:creationId xmlns:p14="http://schemas.microsoft.com/office/powerpoint/2010/main" val="38894228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Nuclear-powered aircraft carriers are the most sophisticated in the world and include opportunities for overseas deployments and foreign port visits</a:t>
            </a:r>
          </a:p>
          <a:p>
            <a:pPr marL="171450" indent="-171450">
              <a:buFont typeface="Arial" panose="020B0604020202020204" pitchFamily="34" charset="0"/>
              <a:buChar char="•"/>
            </a:pPr>
            <a:r>
              <a:rPr lang="en-US" dirty="0"/>
              <a:t>With 400+ nuclear ratings on board, it is the most protected ship in the fleet and the forefront of Navy’s power projection.</a:t>
            </a:r>
          </a:p>
          <a:p>
            <a:pPr marL="171450" indent="-171450">
              <a:buFont typeface="Arial" panose="020B0604020202020204" pitchFamily="34" charset="0"/>
              <a:buChar char="•"/>
            </a:pPr>
            <a:r>
              <a:rPr lang="en-US" dirty="0"/>
              <a:t>Remember when I said we have 289 deployable battle ships? They don’t run on unleaded fuel. </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11</a:t>
            </a:fld>
            <a:endParaRPr lang="en-US"/>
          </a:p>
        </p:txBody>
      </p:sp>
    </p:spTree>
    <p:extLst>
      <p:ext uri="{BB962C8B-B14F-4D97-AF65-F5344CB8AC3E}">
        <p14:creationId xmlns:p14="http://schemas.microsoft.com/office/powerpoint/2010/main" val="25558100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ea typeface="Arial"/>
                <a:cs typeface="Arial"/>
                <a:sym typeface="Arial"/>
              </a:rPr>
              <a:t>Here are the 9 bases where you could potentially be stationed.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altLang="en-US" sz="1200" b="0" i="1" u="none" strike="noStrike" kern="0" cap="none" spc="0" normalizeH="0" baseline="0" noProof="0" dirty="0">
                <a:ln>
                  <a:noFill/>
                </a:ln>
                <a:solidFill>
                  <a:srgbClr val="000000"/>
                </a:solidFill>
                <a:effectLst/>
                <a:uLnTx/>
                <a:uFillTx/>
                <a:latin typeface="Arial"/>
                <a:ea typeface="Arial"/>
                <a:cs typeface="Arial"/>
                <a:sym typeface="Arial"/>
              </a:rPr>
              <a:t>(Feel free to add context or color to the slide.)</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12</a:t>
            </a:fld>
            <a:endParaRPr lang="en-US"/>
          </a:p>
        </p:txBody>
      </p:sp>
    </p:spTree>
    <p:extLst>
      <p:ext uri="{BB962C8B-B14F-4D97-AF65-F5344CB8AC3E}">
        <p14:creationId xmlns:p14="http://schemas.microsoft.com/office/powerpoint/2010/main" val="3326839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200" b="0" i="0" u="none" strike="noStrike" cap="none" dirty="0">
                <a:solidFill>
                  <a:srgbClr val="000000"/>
                </a:solidFill>
                <a:effectLst/>
                <a:latin typeface="Arial"/>
                <a:ea typeface="Arial"/>
                <a:cs typeface="Arial"/>
                <a:sym typeface="Arial"/>
              </a:rPr>
              <a:t>There are three types of Nuclear Operations jobs for enlisted Sailors. Responsibilities depend on your training, interests and designation.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200" b="0" i="0" u="none" strike="noStrike" cap="none" dirty="0">
                <a:solidFill>
                  <a:srgbClr val="000000"/>
                </a:solidFill>
                <a:effectLst/>
                <a:latin typeface="Arial"/>
                <a:ea typeface="Arial"/>
                <a:cs typeface="Arial"/>
                <a:sym typeface="Arial"/>
              </a:rPr>
              <a:t>All three of these ratings are eligible to receive up to a </a:t>
            </a:r>
            <a:r>
              <a:rPr lang="en-US" sz="1200" b="0" i="0" u="none" strike="noStrike" cap="none" dirty="0">
                <a:solidFill>
                  <a:srgbClr val="000000"/>
                </a:solidFill>
                <a:effectLst/>
                <a:latin typeface="Arial"/>
                <a:ea typeface="Arial"/>
                <a:cs typeface="Arial"/>
                <a:sym typeface="Arial"/>
                <a:hlinkClick r:id="rId3"/>
              </a:rPr>
              <a:t>$40,000 bonus</a:t>
            </a:r>
            <a:r>
              <a:rPr lang="en-US" sz="1200" b="0" i="0" u="none" strike="noStrike" cap="none" dirty="0">
                <a:solidFill>
                  <a:srgbClr val="000000"/>
                </a:solidFill>
                <a:effectLst/>
                <a:latin typeface="Arial"/>
                <a:ea typeface="Arial"/>
                <a:cs typeface="Arial"/>
                <a:sym typeface="Arial"/>
              </a:rPr>
              <a:t> for first-time enlistment and up to a $100,000 bonus for re-enlistment.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200" b="0" i="0" u="none" strike="noStrike" cap="none" dirty="0">
                <a:solidFill>
                  <a:srgbClr val="000000"/>
                </a:solidFill>
                <a:effectLst/>
                <a:latin typeface="Arial"/>
                <a:ea typeface="Arial"/>
                <a:cs typeface="Arial"/>
                <a:sym typeface="Arial"/>
              </a:rPr>
              <a:t>Nuclear technicians, power plant operators and subsystems specialists are responsible for keeping vital Naval submarines and aircraft carriers running.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200" b="0" i="0" u="none" strike="noStrike" cap="none" dirty="0">
                <a:solidFill>
                  <a:srgbClr val="000000"/>
                </a:solidFill>
                <a:effectLst/>
                <a:latin typeface="Arial"/>
                <a:ea typeface="Arial"/>
                <a:cs typeface="Arial"/>
                <a:sym typeface="Arial"/>
              </a:rPr>
              <a:t>These highly trained, hands-on professionals perform the complex technical functions that are at the core of sub and carrier capabilities.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200" b="0" i="0" u="none" strike="noStrike" cap="none" dirty="0">
                <a:solidFill>
                  <a:srgbClr val="000000"/>
                </a:solidFill>
                <a:effectLst/>
                <a:latin typeface="Arial"/>
                <a:ea typeface="Arial"/>
                <a:cs typeface="Arial"/>
                <a:sym typeface="Arial"/>
              </a:rPr>
              <a:t>Their job involves everything from operating nuclear propulsion plant machinery, to controlling auxiliary equipment that supports Naval reactors, to maintaining various electronic, propulsion and weapons systems.</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13</a:t>
            </a:fld>
            <a:endParaRPr lang="en-US"/>
          </a:p>
        </p:txBody>
      </p:sp>
    </p:spTree>
    <p:extLst>
      <p:ext uri="{BB962C8B-B14F-4D97-AF65-F5344CB8AC3E}">
        <p14:creationId xmlns:p14="http://schemas.microsoft.com/office/powerpoint/2010/main" val="9861861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dirty="0"/>
              <a:t>You’ll receive training on a curriculum designed by MIT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dirty="0"/>
              <a:t>Your training will give you the opportunity to first learn the curriculum in “A” school and Power school. Then you’ll be given an opportunity to apply the principles in a real life setting in the Power Training Unit.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dirty="0"/>
              <a:t>All while receiving a paycheck!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kumimoji="0" lang="en-US" sz="1200" b="0" i="0" u="none" strike="noStrike" kern="0" cap="none" spc="0" normalizeH="0" baseline="0" noProof="0" dirty="0">
                <a:ln>
                  <a:noFill/>
                </a:ln>
                <a:solidFill>
                  <a:srgbClr val="FFFFFF"/>
                </a:solidFill>
                <a:effectLst/>
                <a:uLnTx/>
                <a:uFillTx/>
                <a:latin typeface="Arial"/>
                <a:cs typeface="Arial"/>
                <a:sym typeface="Arial"/>
              </a:rPr>
              <a:t>Upon completing boot camp, everyone starts at “A” school.</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kumimoji="0" lang="en-US" sz="1200" b="0" i="0" u="none" strike="noStrike" kern="0" cap="none" spc="0" normalizeH="0" baseline="0" noProof="0" dirty="0">
                <a:ln>
                  <a:noFill/>
                </a:ln>
                <a:solidFill>
                  <a:srgbClr val="FFFFFF"/>
                </a:solidFill>
                <a:effectLst/>
                <a:uLnTx/>
                <a:uFillTx/>
                <a:latin typeface="Arial"/>
                <a:cs typeface="Arial"/>
                <a:sym typeface="Arial"/>
              </a:rPr>
              <a:t>Here you’ll live in college-style dorms.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kumimoji="0" lang="en-US" sz="1200" b="0" i="0" u="none" strike="noStrike" kern="0" cap="none" spc="0" normalizeH="0" baseline="0" noProof="0" dirty="0">
                <a:ln>
                  <a:noFill/>
                </a:ln>
                <a:solidFill>
                  <a:srgbClr val="FFFFFF"/>
                </a:solidFill>
                <a:effectLst/>
                <a:uLnTx/>
                <a:uFillTx/>
                <a:latin typeface="Arial"/>
                <a:cs typeface="Arial"/>
                <a:sym typeface="Arial"/>
              </a:rPr>
              <a:t>You’ll be busy with school but will have time to explore and enjoy Charleston.</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14</a:t>
            </a:fld>
            <a:endParaRPr lang="en-US"/>
          </a:p>
        </p:txBody>
      </p:sp>
    </p:spTree>
    <p:extLst>
      <p:ext uri="{BB962C8B-B14F-4D97-AF65-F5344CB8AC3E}">
        <p14:creationId xmlns:p14="http://schemas.microsoft.com/office/powerpoint/2010/main" val="3482723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i="1" dirty="0"/>
              <a:t>(Speak to the benefits listed above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Through this Nuclear Power Propulsion program you are promoted to the rank of E3 before ever attending any type of training which normally takes 18 months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You’re given a promotion before ever lifting a finger to work.  If you can get a head start in life, why not take it?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And </a:t>
            </a:r>
            <a:r>
              <a:rPr lang="en-US" sz="1200" dirty="0"/>
              <a:t>upon graduation of A School, you will receive and automatic promotion to E4. </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15</a:t>
            </a:fld>
            <a:endParaRPr lang="en-US"/>
          </a:p>
        </p:txBody>
      </p:sp>
    </p:spTree>
    <p:extLst>
      <p:ext uri="{BB962C8B-B14F-4D97-AF65-F5344CB8AC3E}">
        <p14:creationId xmlns:p14="http://schemas.microsoft.com/office/powerpoint/2010/main" val="32194251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ea typeface="Arial"/>
                <a:cs typeface="Arial"/>
                <a:sym typeface="Arial"/>
              </a:rPr>
              <a:t>Let’s talk about college credits – you could earn 70+ credit hours, a similar education could cost up to $200,000.</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ea typeface="Arial"/>
                <a:cs typeface="Arial"/>
                <a:sym typeface="Arial"/>
              </a:rPr>
              <a:t>Among the Class of 2018, 69% of college students took out student loans, and they graduated with an average debt of $29,800.</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ea typeface="Arial"/>
                <a:cs typeface="Arial"/>
                <a:sym typeface="Arial"/>
              </a:rPr>
              <a:t>Average monthly student loan payment: $393.</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1" u="none" strike="noStrike" kern="0" cap="none" spc="0" normalizeH="0" baseline="0" noProof="0" dirty="0">
                <a:ln>
                  <a:noFill/>
                </a:ln>
                <a:solidFill>
                  <a:srgbClr val="000000"/>
                </a:solidFill>
                <a:effectLst/>
                <a:uLnTx/>
                <a:uFillTx/>
                <a:latin typeface="Arial"/>
                <a:ea typeface="Arial"/>
                <a:cs typeface="Arial"/>
                <a:sym typeface="Arial"/>
              </a:rPr>
              <a:t>(Data from, as of 2/4/19: </a:t>
            </a:r>
            <a:r>
              <a:rPr kumimoji="0" lang="en-US" sz="1100" b="0" i="0" u="none" strike="noStrike" kern="0" cap="none" spc="0" normalizeH="0" baseline="0" noProof="0" dirty="0">
                <a:ln>
                  <a:noFill/>
                </a:ln>
                <a:solidFill>
                  <a:srgbClr val="000000"/>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https://studentloanhero.com/student-loan-debt-statistics/</a:t>
            </a:r>
            <a:r>
              <a:rPr kumimoji="0" lang="en-US" sz="1100" b="0" i="0" u="none" strike="noStrike" kern="0" cap="none" spc="0" normalizeH="0" baseline="0" noProof="0" dirty="0">
                <a:ln>
                  <a:noFill/>
                </a:ln>
                <a:solidFill>
                  <a:srgbClr val="000000"/>
                </a:solidFill>
                <a:effectLst/>
                <a:uLnTx/>
                <a:uFillTx/>
                <a:latin typeface="Arial"/>
                <a:cs typeface="Arial"/>
                <a:sym typeface="Arial"/>
              </a:rPr>
              <a:t>).</a:t>
            </a:r>
            <a:r>
              <a:rPr lang="en-US" sz="1800" dirty="0">
                <a:solidFill>
                  <a:srgbClr val="00283B"/>
                </a:solidFill>
                <a:latin typeface="Arial" panose="020B0604020202020204" pitchFamily="34" charset="0"/>
                <a:ea typeface="Roboto Slab Light" pitchFamily="2" charset="0"/>
                <a:cs typeface="Arial" panose="020B0604020202020204" pitchFamily="34" charset="0"/>
                <a:sym typeface="Calibri"/>
              </a:rPr>
              <a: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dirty="0">
                <a:solidFill>
                  <a:srgbClr val="00283B"/>
                </a:solidFill>
                <a:latin typeface="Arial" panose="020B0604020202020204" pitchFamily="34" charset="0"/>
                <a:ea typeface="Roboto Slab Light" pitchFamily="2" charset="0"/>
                <a:cs typeface="Arial" panose="020B0604020202020204" pitchFamily="34" charset="0"/>
                <a:sym typeface="Calibri"/>
              </a:rPr>
              <a:t>Similar education could cost $200,000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kumimoji="0" lang="en-US" sz="1100" b="0" i="0" u="none" strike="noStrike" kern="0" cap="none" spc="0" normalizeH="0" baseline="0" noProof="0" dirty="0">
              <a:ln>
                <a:noFill/>
              </a:ln>
              <a:solidFill>
                <a:srgbClr val="000000"/>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ea typeface="Arial"/>
                <a:cs typeface="Arial"/>
                <a:sym typeface="Arial"/>
              </a:rPr>
              <a:t>You are earning college credits while receiving a paycheck.</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16</a:t>
            </a:fld>
            <a:endParaRPr lang="en-US"/>
          </a:p>
        </p:txBody>
      </p:sp>
    </p:spTree>
    <p:extLst>
      <p:ext uri="{BB962C8B-B14F-4D97-AF65-F5344CB8AC3E}">
        <p14:creationId xmlns:p14="http://schemas.microsoft.com/office/powerpoint/2010/main" val="35762247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cs typeface="Arial"/>
                <a:sym typeface="Arial"/>
              </a:rPr>
              <a:t>You are setting yourself up for the future. Here is what you may expect once you leave the Navy.</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cs typeface="Arial"/>
                <a:sym typeface="Arial"/>
              </a:rPr>
              <a:t>Some find, the most difficult decision you may have to make, after the Navy, is where you want to live and work because there are so many opportunities.</a:t>
            </a:r>
            <a:r>
              <a:rPr lang="en-US" sz="1200" dirty="0">
                <a:solidFill>
                  <a:srgbClr val="00283B"/>
                </a:solidFill>
                <a:latin typeface="Arial" panose="020B0604020202020204" pitchFamily="34" charset="0"/>
                <a:ea typeface="Roboto Slab Light" pitchFamily="2" charset="0"/>
                <a:cs typeface="Arial" panose="020B0604020202020204" pitchFamily="34" charset="0"/>
              </a:rPr>
              <a:t>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200" dirty="0">
                <a:solidFill>
                  <a:srgbClr val="00283B"/>
                </a:solidFill>
                <a:latin typeface="Arial" panose="020B0604020202020204" pitchFamily="34" charset="0"/>
                <a:ea typeface="Roboto Slab Light" pitchFamily="2" charset="0"/>
                <a:cs typeface="Arial" panose="020B0604020202020204" pitchFamily="34" charset="0"/>
              </a:rPr>
              <a:t>Median household income is $61,372</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200" dirty="0">
                <a:solidFill>
                  <a:srgbClr val="00283B"/>
                </a:solidFill>
                <a:latin typeface="Arial" panose="020B0604020202020204" pitchFamily="34" charset="0"/>
                <a:ea typeface="Roboto Slab Light" pitchFamily="2" charset="0"/>
                <a:cs typeface="Arial" panose="020B0604020202020204" pitchFamily="34" charset="0"/>
              </a:rPr>
              <a:t>Average starting salary for a college graduate is ~$50,390</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17</a:t>
            </a:fld>
            <a:endParaRPr lang="en-US"/>
          </a:p>
        </p:txBody>
      </p:sp>
    </p:spTree>
    <p:extLst>
      <p:ext uri="{BB962C8B-B14F-4D97-AF65-F5344CB8AC3E}">
        <p14:creationId xmlns:p14="http://schemas.microsoft.com/office/powerpoint/2010/main" val="31626874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multiple ways to join the Navy but so many ways to make it your own. </a:t>
            </a:r>
          </a:p>
        </p:txBody>
      </p:sp>
      <p:sp>
        <p:nvSpPr>
          <p:cNvPr id="4" name="Slide Number Placeholder 3"/>
          <p:cNvSpPr>
            <a:spLocks noGrp="1"/>
          </p:cNvSpPr>
          <p:nvPr>
            <p:ph type="sldNum" sz="quarter" idx="5"/>
          </p:nvPr>
        </p:nvSpPr>
        <p:spPr/>
        <p:txBody>
          <a:bodyPr/>
          <a:lstStyle/>
          <a:p>
            <a:fld id="{6A37408A-5664-42B8-92CC-16CAE6B1371E}" type="slidenum">
              <a:rPr lang="en-US" smtClean="0"/>
              <a:t>18</a:t>
            </a:fld>
            <a:endParaRPr lang="en-US"/>
          </a:p>
        </p:txBody>
      </p:sp>
    </p:spTree>
    <p:extLst>
      <p:ext uri="{BB962C8B-B14F-4D97-AF65-F5344CB8AC3E}">
        <p14:creationId xmlns:p14="http://schemas.microsoft.com/office/powerpoint/2010/main" val="26712770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When you join as an enlisted sailor you start your journey at basic training in Great Lakes, IL. You will train for a specific job in a variety of different fields with regular promotions. </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19</a:t>
            </a:fld>
            <a:endParaRPr lang="en-US"/>
          </a:p>
        </p:txBody>
      </p:sp>
    </p:spTree>
    <p:extLst>
      <p:ext uri="{BB962C8B-B14F-4D97-AF65-F5344CB8AC3E}">
        <p14:creationId xmlns:p14="http://schemas.microsoft.com/office/powerpoint/2010/main" val="852371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Let me introduce myself and tell you a little bit about me….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1" u="none" strike="noStrike" kern="0" cap="none" spc="0" normalizeH="0" baseline="0" noProof="0" dirty="0">
                <a:ln>
                  <a:noFill/>
                </a:ln>
                <a:solidFill>
                  <a:srgbClr val="000000"/>
                </a:solidFill>
                <a:effectLst/>
                <a:uLnTx/>
                <a:uFillTx/>
                <a:latin typeface="Arial"/>
                <a:cs typeface="Arial"/>
                <a:sym typeface="Arial"/>
              </a:rPr>
              <a:t>(Populate this slide with your personal information - bullet points are suggested content, input whatever details you prefer)</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1" u="none" strike="noStrike" kern="0" cap="none" spc="0" normalizeH="0" baseline="0" noProof="0" dirty="0">
                <a:ln>
                  <a:noFill/>
                </a:ln>
                <a:solidFill>
                  <a:srgbClr val="000000"/>
                </a:solidFill>
                <a:effectLst/>
                <a:uLnTx/>
                <a:uFillTx/>
                <a:latin typeface="Arial"/>
                <a:cs typeface="Arial"/>
                <a:sym typeface="Arial"/>
              </a:rPr>
              <a:t>(Speak to your job as a recruiter)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100" b="1" i="1" u="none" strike="noStrike" kern="0" cap="none" spc="0" normalizeH="0" baseline="0" noProof="0" dirty="0">
                <a:ln>
                  <a:noFill/>
                </a:ln>
                <a:solidFill>
                  <a:srgbClr val="000000"/>
                </a:solidFill>
                <a:effectLst/>
                <a:uLnTx/>
                <a:uFillTx/>
                <a:latin typeface="Arial"/>
                <a:cs typeface="Arial"/>
                <a:sym typeface="Arial"/>
              </a:rPr>
              <a:t>ENSURE ABOVE COPY IS DELETED!!</a:t>
            </a:r>
          </a:p>
        </p:txBody>
      </p:sp>
    </p:spTree>
    <p:extLst>
      <p:ext uri="{BB962C8B-B14F-4D97-AF65-F5344CB8AC3E}">
        <p14:creationId xmlns:p14="http://schemas.microsoft.com/office/powerpoint/2010/main" val="19587761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Talk to me! I’d love to tell you more about life in the Navy and answer any questions you may have.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1" u="none" strike="noStrike" kern="0" cap="none" spc="0" normalizeH="0" baseline="0" noProof="0" dirty="0">
                <a:ln>
                  <a:noFill/>
                </a:ln>
                <a:solidFill>
                  <a:srgbClr val="000000"/>
                </a:solidFill>
                <a:effectLst/>
                <a:uLnTx/>
                <a:uFillTx/>
                <a:latin typeface="Arial"/>
                <a:cs typeface="Arial"/>
                <a:sym typeface="Arial"/>
              </a:rPr>
              <a:t>(Input your contact information – phone, email, social media handles, and/or your personalized QR or Snapchat code.)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0" i="1" u="none" strike="noStrike" kern="0" cap="none" spc="0" normalizeH="0" baseline="0" noProof="0" dirty="0">
                <a:ln>
                  <a:noFill/>
                </a:ln>
                <a:solidFill>
                  <a:srgbClr val="000000"/>
                </a:solidFill>
                <a:effectLst/>
                <a:uLnTx/>
                <a:uFillTx/>
                <a:latin typeface="Arial"/>
                <a:cs typeface="Arial"/>
                <a:sym typeface="Arial"/>
              </a:rPr>
              <a:t>(If inserting a code, encourage students to take a picture and save your contact information.)</a:t>
            </a:r>
          </a:p>
        </p:txBody>
      </p:sp>
    </p:spTree>
    <p:extLst>
      <p:ext uri="{BB962C8B-B14F-4D97-AF65-F5344CB8AC3E}">
        <p14:creationId xmlns:p14="http://schemas.microsoft.com/office/powerpoint/2010/main" val="2445462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cs typeface="Arial"/>
                <a:sym typeface="Arial"/>
              </a:rPr>
              <a:t>The Navy was founded in 1775.</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cs typeface="Arial"/>
                <a:sym typeface="Arial"/>
              </a:rPr>
              <a:t>One of 7 uniform services in the United States and 1 of 5 armed forces.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cs typeface="Arial"/>
                <a:sym typeface="Arial"/>
              </a:rPr>
              <a:t>Largest Navy in the world, greater than the next 13 Navy’s COMBINED with over 330,000 active duty Sailor and over 130 essential job field.</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cs typeface="Arial"/>
                <a:sym typeface="Arial"/>
              </a:rPr>
              <a:t>Worlds largest aircraft carrier fleets including 289 deployable battle ships and over 100 ports of call.</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3</a:t>
            </a:fld>
            <a:endParaRPr lang="en-US"/>
          </a:p>
        </p:txBody>
      </p:sp>
    </p:spTree>
    <p:extLst>
      <p:ext uri="{BB962C8B-B14F-4D97-AF65-F5344CB8AC3E}">
        <p14:creationId xmlns:p14="http://schemas.microsoft.com/office/powerpoint/2010/main" val="3105243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Today, we are going to discuss the ways in which the Navy can help secure your future, show you global adventure and provide money for education.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will also discuss the rewards that are available for joining and the long-term benefits of being a member of the Navy. </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4</a:t>
            </a:fld>
            <a:endParaRPr lang="en-US"/>
          </a:p>
        </p:txBody>
      </p:sp>
    </p:spTree>
    <p:extLst>
      <p:ext uri="{BB962C8B-B14F-4D97-AF65-F5344CB8AC3E}">
        <p14:creationId xmlns:p14="http://schemas.microsoft.com/office/powerpoint/2010/main" val="3877074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cs typeface="Arial"/>
                <a:sym typeface="Arial"/>
              </a:rPr>
              <a:t>Nuclear power plants emit far fewer atmospheric pollutants than the competition, its comparable to wind power.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cs typeface="Arial"/>
                <a:sym typeface="Arial"/>
              </a:rPr>
              <a:t>Nuclear power costs less and is the most reliable source of electricity.</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200" b="0" i="0" u="none" strike="noStrike" kern="0" cap="none" spc="0" normalizeH="0" baseline="0" noProof="0" dirty="0">
                <a:ln>
                  <a:noFill/>
                </a:ln>
                <a:solidFill>
                  <a:srgbClr val="000000"/>
                </a:solidFill>
                <a:effectLst/>
                <a:uLnTx/>
                <a:uFillTx/>
                <a:latin typeface="Arial"/>
                <a:cs typeface="Arial"/>
                <a:sym typeface="Arial"/>
              </a:rPr>
              <a:t>You can store/transport more nuclear fuel than other fuel sources at the same volume.</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5</a:t>
            </a:fld>
            <a:endParaRPr lang="en-US"/>
          </a:p>
        </p:txBody>
      </p:sp>
    </p:spTree>
    <p:extLst>
      <p:ext uri="{BB962C8B-B14F-4D97-AF65-F5344CB8AC3E}">
        <p14:creationId xmlns:p14="http://schemas.microsoft.com/office/powerpoint/2010/main" val="3995007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Why was it important to build a Nuclear Navy?</a:t>
            </a:r>
          </a:p>
          <a:p>
            <a:pPr marL="171450" indent="-171450">
              <a:buFont typeface="Arial" panose="020B0604020202020204" pitchFamily="34" charset="0"/>
              <a:buChar char="•"/>
            </a:pPr>
            <a:r>
              <a:rPr lang="en-US" dirty="0"/>
              <a:t>Nuclear power has made it possible to potentially go up to 40 years without refueling</a:t>
            </a:r>
          </a:p>
          <a:p>
            <a:pPr marL="171450" indent="-171450">
              <a:buFont typeface="Arial" panose="020B0604020202020204" pitchFamily="34" charset="0"/>
              <a:buChar char="•"/>
            </a:pPr>
            <a:r>
              <a:rPr lang="en-US" dirty="0"/>
              <a:t>Its cleaner, quieter and lasts longer than other fuels</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6</a:t>
            </a:fld>
            <a:endParaRPr lang="en-US"/>
          </a:p>
        </p:txBody>
      </p:sp>
    </p:spTree>
    <p:extLst>
      <p:ext uri="{BB962C8B-B14F-4D97-AF65-F5344CB8AC3E}">
        <p14:creationId xmlns:p14="http://schemas.microsoft.com/office/powerpoint/2010/main" val="2298572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i="0" dirty="0"/>
              <a:t>As we discussed, the uranium fuel pellets aka Uranium-235, nucleus absorbs an extra, slow-moving neutron. </a:t>
            </a:r>
          </a:p>
          <a:p>
            <a:pPr marL="171450" indent="-171450">
              <a:buFont typeface="Arial" panose="020B0604020202020204" pitchFamily="34" charset="0"/>
              <a:buChar char="•"/>
            </a:pPr>
            <a:r>
              <a:rPr lang="en-US" dirty="0"/>
              <a:t>Nuclear reactors use Uranium-235 as fuel.</a:t>
            </a:r>
          </a:p>
          <a:p>
            <a:pPr marL="171450" indent="-171450">
              <a:buFont typeface="Arial" panose="020B0604020202020204" pitchFamily="34" charset="0"/>
              <a:buChar char="•"/>
            </a:pPr>
            <a:r>
              <a:rPr lang="en-US" dirty="0"/>
              <a:t>After absorbing the neutron, the nucleus becomes uranium-236, which is highly unstable. </a:t>
            </a:r>
          </a:p>
          <a:p>
            <a:pPr marL="171450" indent="-171450">
              <a:buFont typeface="Arial" panose="020B0604020202020204" pitchFamily="34" charset="0"/>
              <a:buChar char="•"/>
            </a:pPr>
            <a:r>
              <a:rPr lang="en-US" dirty="0"/>
              <a:t>The nucleus splits into two “fission products,” releasing a significant amount of energy as well as 2-3 neutrons. </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7</a:t>
            </a:fld>
            <a:endParaRPr lang="en-US"/>
          </a:p>
        </p:txBody>
      </p:sp>
    </p:spTree>
    <p:extLst>
      <p:ext uri="{BB962C8B-B14F-4D97-AF65-F5344CB8AC3E}">
        <p14:creationId xmlns:p14="http://schemas.microsoft.com/office/powerpoint/2010/main" val="34948362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298450">
              <a:buFont typeface="Arial" panose="020B0604020202020204" pitchFamily="34" charset="0"/>
              <a:buChar char="•"/>
            </a:pPr>
            <a:r>
              <a:rPr lang="en-US" dirty="0"/>
              <a:t>The released neutrons can be absorbed by other Uranium-235 nuclei, causing a chain reaction. </a:t>
            </a:r>
          </a:p>
          <a:p>
            <a:pPr marL="457200" indent="-298450">
              <a:buFont typeface="Arial" panose="020B0604020202020204" pitchFamily="34" charset="0"/>
              <a:buChar char="•"/>
            </a:pPr>
            <a:r>
              <a:rPr lang="en-US" dirty="0"/>
              <a:t>A nuclear reactor is used to control this chain reaction</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8</a:t>
            </a:fld>
            <a:endParaRPr lang="en-US"/>
          </a:p>
        </p:txBody>
      </p:sp>
    </p:spTree>
    <p:extLst>
      <p:ext uri="{BB962C8B-B14F-4D97-AF65-F5344CB8AC3E}">
        <p14:creationId xmlns:p14="http://schemas.microsoft.com/office/powerpoint/2010/main" val="10671867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cap="none" dirty="0">
                <a:solidFill>
                  <a:srgbClr val="000000"/>
                </a:solidFill>
                <a:effectLst/>
                <a:latin typeface="Arial"/>
                <a:ea typeface="Arial"/>
                <a:cs typeface="Arial"/>
                <a:sym typeface="Arial"/>
              </a:rPr>
              <a:t>The image on the right is a pressurized water reactor </a:t>
            </a:r>
            <a:r>
              <a:rPr lang="en-US" dirty="0"/>
              <a:t>and is the type of reactor used in</a:t>
            </a:r>
            <a:r>
              <a:rPr lang="en-US" sz="1200" b="0" i="0" u="none" strike="noStrike" cap="none" dirty="0">
                <a:solidFill>
                  <a:srgbClr val="000000"/>
                </a:solidFill>
                <a:effectLst/>
                <a:latin typeface="Arial"/>
                <a:ea typeface="Arial"/>
                <a:cs typeface="Arial"/>
                <a:sym typeface="Arial"/>
              </a:rPr>
              <a:t> the majority of the world’s nuclear power plants. </a:t>
            </a:r>
          </a:p>
          <a:p>
            <a:pPr marL="171450" indent="-171450">
              <a:buFont typeface="Arial" panose="020B0604020202020204" pitchFamily="34" charset="0"/>
              <a:buChar char="•"/>
            </a:pPr>
            <a:r>
              <a:rPr lang="en-US" sz="1200" b="0" i="0" u="none" strike="noStrike" cap="none" dirty="0">
                <a:solidFill>
                  <a:srgbClr val="000000"/>
                </a:solidFill>
                <a:effectLst/>
                <a:latin typeface="Arial"/>
                <a:ea typeface="Arial"/>
                <a:cs typeface="Arial"/>
                <a:sym typeface="Arial"/>
              </a:rPr>
              <a:t>The Reactor Plant uses three systems (Primary, Secondary, and Condensate). The Primary system is the darkest blue, the secondary system is bright blue (water from the condenser) and white (steam), and the condensate cooling system is light blue is cooling water used to condense steam back to water for reuse in the secondary system.</a:t>
            </a:r>
          </a:p>
          <a:p>
            <a:pPr marL="171450" indent="-171450">
              <a:buFont typeface="Arial" panose="020B0604020202020204" pitchFamily="34" charset="0"/>
              <a:buChar char="•"/>
            </a:pPr>
            <a:r>
              <a:rPr lang="en-US" sz="1200" b="0" i="0" u="none" strike="noStrike" cap="none" dirty="0">
                <a:solidFill>
                  <a:srgbClr val="000000"/>
                </a:solidFill>
                <a:effectLst/>
                <a:latin typeface="Arial"/>
                <a:ea typeface="Arial"/>
                <a:cs typeface="Arial"/>
                <a:sym typeface="Arial"/>
              </a:rPr>
              <a:t>The left part of this image is the reactor pressure vessel where fission occurs, as we just discussed.</a:t>
            </a:r>
          </a:p>
          <a:p>
            <a:pPr marL="171450" indent="-171450">
              <a:buFont typeface="Arial" panose="020B0604020202020204" pitchFamily="34" charset="0"/>
              <a:buChar char="•"/>
            </a:pPr>
            <a:r>
              <a:rPr lang="en-US" dirty="0"/>
              <a:t>In the second step of this process, pressurized water runs through the coils of the steam generator</a:t>
            </a:r>
          </a:p>
          <a:p>
            <a:pPr marL="171450" indent="-171450">
              <a:buFont typeface="Arial" panose="020B0604020202020204" pitchFamily="34" charset="0"/>
              <a:buChar char="•"/>
            </a:pPr>
            <a:r>
              <a:rPr lang="en-US" i="0" dirty="0"/>
              <a:t>The heat vaporizes water in a secondary loop, making steam which then travels through the steam line. </a:t>
            </a:r>
          </a:p>
          <a:p>
            <a:endParaRPr lang="en-US" dirty="0"/>
          </a:p>
        </p:txBody>
      </p:sp>
      <p:sp>
        <p:nvSpPr>
          <p:cNvPr id="4" name="Slide Number Placeholder 3"/>
          <p:cNvSpPr>
            <a:spLocks noGrp="1"/>
          </p:cNvSpPr>
          <p:nvPr>
            <p:ph type="sldNum" sz="quarter" idx="5"/>
          </p:nvPr>
        </p:nvSpPr>
        <p:spPr/>
        <p:txBody>
          <a:bodyPr/>
          <a:lstStyle/>
          <a:p>
            <a:fld id="{6A37408A-5664-42B8-92CC-16CAE6B1371E}" type="slidenum">
              <a:rPr lang="en-US" smtClean="0"/>
              <a:t>9</a:t>
            </a:fld>
            <a:endParaRPr lang="en-US"/>
          </a:p>
        </p:txBody>
      </p:sp>
    </p:spTree>
    <p:extLst>
      <p:ext uri="{BB962C8B-B14F-4D97-AF65-F5344CB8AC3E}">
        <p14:creationId xmlns:p14="http://schemas.microsoft.com/office/powerpoint/2010/main" val="3090121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63556-6553-43ED-9378-3016045AA17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9DE67A7-FB60-414E-A605-AD1BBDAB49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9E68CF-DA79-4ADE-9C45-ADC1362F7ECD}"/>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5" name="Footer Placeholder 4">
            <a:extLst>
              <a:ext uri="{FF2B5EF4-FFF2-40B4-BE49-F238E27FC236}">
                <a16:creationId xmlns:a16="http://schemas.microsoft.com/office/drawing/2014/main" id="{1644162E-A8F2-42EB-ADE4-DCAFD8488D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A684BC-90DD-4989-B65A-AB30B7313FF5}"/>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8548303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F672E-C535-48D3-8C4F-0287AED844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8643E8-0625-4CC1-AB8F-F6E902FEB0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D38E3F-DABB-4C1F-BFAD-EB091CA9E48D}"/>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5" name="Footer Placeholder 4">
            <a:extLst>
              <a:ext uri="{FF2B5EF4-FFF2-40B4-BE49-F238E27FC236}">
                <a16:creationId xmlns:a16="http://schemas.microsoft.com/office/drawing/2014/main" id="{9B9DE436-E96A-4B8F-BF9A-C2BAC68A2A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63763-3835-4406-9D7C-C090362AACD8}"/>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38581844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F4D4495-77CB-4048-BAEA-3AAE44BB9E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9AFBE73-3FD0-484F-89DD-5D73313DAF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4DC6C3-DB18-4953-95A2-A2CF8D6F0785}"/>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5" name="Footer Placeholder 4">
            <a:extLst>
              <a:ext uri="{FF2B5EF4-FFF2-40B4-BE49-F238E27FC236}">
                <a16:creationId xmlns:a16="http://schemas.microsoft.com/office/drawing/2014/main" id="{AA00DC7F-F648-4BBD-943C-121866931E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4E6C1D-F7F0-4B4C-AEF0-ACC0FCFF1C42}"/>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7189093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7_Section Header">
  <p:cSld name="7_Section Header">
    <p:spTree>
      <p:nvGrpSpPr>
        <p:cNvPr id="1" name="Shape 43"/>
        <p:cNvGrpSpPr/>
        <p:nvPr/>
      </p:nvGrpSpPr>
      <p:grpSpPr>
        <a:xfrm>
          <a:off x="0" y="0"/>
          <a:ext cx="0" cy="0"/>
          <a:chOff x="0" y="0"/>
          <a:chExt cx="0" cy="0"/>
        </a:xfrm>
      </p:grpSpPr>
      <p:sp>
        <p:nvSpPr>
          <p:cNvPr id="44" name="Google Shape;44;p8"/>
          <p:cNvSpPr txBox="1">
            <a:spLocks noGrp="1"/>
          </p:cNvSpPr>
          <p:nvPr>
            <p:ph type="title"/>
          </p:nvPr>
        </p:nvSpPr>
        <p:spPr>
          <a:xfrm>
            <a:off x="469231" y="525546"/>
            <a:ext cx="5888839" cy="132556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lt1"/>
              </a:buClr>
              <a:buSzPts val="4400"/>
              <a:buFont typeface="Rockwell"/>
              <a:buNone/>
              <a:defRPr>
                <a:solidFill>
                  <a:schemeClr val="lt1"/>
                </a:solidFill>
                <a:latin typeface="Rockwell"/>
                <a:ea typeface="Rockwell"/>
                <a:cs typeface="Rockwell"/>
                <a:sym typeface="Rockwe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45" name="Google Shape;45;p8"/>
          <p:cNvPicPr preferRelativeResize="0"/>
          <p:nvPr/>
        </p:nvPicPr>
        <p:blipFill rotWithShape="1">
          <a:blip r:embed="rId2">
            <a:alphaModFix/>
          </a:blip>
          <a:srcRect/>
          <a:stretch/>
        </p:blipFill>
        <p:spPr>
          <a:xfrm>
            <a:off x="7402538" y="1"/>
            <a:ext cx="4789462" cy="6858000"/>
          </a:xfrm>
          <a:prstGeom prst="rect">
            <a:avLst/>
          </a:prstGeom>
          <a:noFill/>
          <a:ln>
            <a:noFill/>
          </a:ln>
        </p:spPr>
      </p:pic>
      <p:sp>
        <p:nvSpPr>
          <p:cNvPr id="46" name="Google Shape;46;p8"/>
          <p:cNvSpPr txBox="1">
            <a:spLocks noGrp="1"/>
          </p:cNvSpPr>
          <p:nvPr>
            <p:ph type="body" idx="1"/>
          </p:nvPr>
        </p:nvSpPr>
        <p:spPr>
          <a:xfrm>
            <a:off x="469899" y="2213812"/>
            <a:ext cx="5888172" cy="3605874"/>
          </a:xfrm>
          <a:prstGeom prst="rect">
            <a:avLst/>
          </a:prstGeom>
          <a:noFill/>
          <a:ln>
            <a:noFill/>
          </a:ln>
        </p:spPr>
        <p:txBody>
          <a:bodyPr spcFirstLastPara="1" wrap="square" lIns="91425" tIns="45700" rIns="91425" bIns="45700" anchor="t" anchorCtr="0"/>
          <a:lstStyle>
            <a:lvl1pPr marL="457200" lvl="0" indent="-439738" algn="l">
              <a:lnSpc>
                <a:spcPct val="90000"/>
              </a:lnSpc>
              <a:spcBef>
                <a:spcPts val="1000"/>
              </a:spcBef>
              <a:spcAft>
                <a:spcPts val="0"/>
              </a:spcAft>
              <a:buClr>
                <a:schemeClr val="lt1"/>
              </a:buClr>
              <a:buSzPts val="2800"/>
              <a:buChar char="•"/>
              <a:tabLst/>
              <a:defRPr>
                <a:solidFill>
                  <a:schemeClr val="lt1"/>
                </a:solidFill>
                <a:latin typeface="Arial"/>
                <a:ea typeface="Arial"/>
                <a:cs typeface="Arial"/>
                <a:sym typeface="Arial"/>
              </a:defRPr>
            </a:lvl1pPr>
            <a:lvl2pPr marL="914400" lvl="1" indent="-381000" algn="l">
              <a:lnSpc>
                <a:spcPct val="90000"/>
              </a:lnSpc>
              <a:spcBef>
                <a:spcPts val="500"/>
              </a:spcBef>
              <a:spcAft>
                <a:spcPts val="0"/>
              </a:spcAft>
              <a:buClr>
                <a:schemeClr val="lt1"/>
              </a:buClr>
              <a:buSzPts val="2400"/>
              <a:buChar char="•"/>
              <a:defRPr>
                <a:solidFill>
                  <a:schemeClr val="lt1"/>
                </a:solidFill>
                <a:latin typeface="Arial"/>
                <a:ea typeface="Arial"/>
                <a:cs typeface="Arial"/>
                <a:sym typeface="Arial"/>
              </a:defRPr>
            </a:lvl2pPr>
            <a:lvl3pPr marL="1371600" lvl="2" indent="-355600" algn="l">
              <a:lnSpc>
                <a:spcPct val="90000"/>
              </a:lnSpc>
              <a:spcBef>
                <a:spcPts val="500"/>
              </a:spcBef>
              <a:spcAft>
                <a:spcPts val="0"/>
              </a:spcAft>
              <a:buClr>
                <a:schemeClr val="lt1"/>
              </a:buClr>
              <a:buSzPts val="2000"/>
              <a:buChar char="•"/>
              <a:defRPr>
                <a:solidFill>
                  <a:schemeClr val="lt1"/>
                </a:solidFill>
                <a:latin typeface="Arial"/>
                <a:ea typeface="Arial"/>
                <a:cs typeface="Arial"/>
                <a:sym typeface="Arial"/>
              </a:defRPr>
            </a:lvl3pPr>
            <a:lvl4pPr marL="1828800" lvl="3" indent="-342900" algn="l">
              <a:lnSpc>
                <a:spcPct val="90000"/>
              </a:lnSpc>
              <a:spcBef>
                <a:spcPts val="500"/>
              </a:spcBef>
              <a:spcAft>
                <a:spcPts val="0"/>
              </a:spcAft>
              <a:buClr>
                <a:schemeClr val="lt1"/>
              </a:buClr>
              <a:buSzPts val="1800"/>
              <a:buChar char="•"/>
              <a:defRPr>
                <a:solidFill>
                  <a:schemeClr val="lt1"/>
                </a:solidFill>
                <a:latin typeface="Arial"/>
                <a:ea typeface="Arial"/>
                <a:cs typeface="Arial"/>
                <a:sym typeface="Arial"/>
              </a:defRPr>
            </a:lvl4pPr>
            <a:lvl5pPr marL="2286000" lvl="4" indent="-342900" algn="l">
              <a:lnSpc>
                <a:spcPct val="90000"/>
              </a:lnSpc>
              <a:spcBef>
                <a:spcPts val="500"/>
              </a:spcBef>
              <a:spcAft>
                <a:spcPts val="0"/>
              </a:spcAft>
              <a:buClr>
                <a:schemeClr val="lt1"/>
              </a:buClr>
              <a:buSzPts val="1800"/>
              <a:buChar char="•"/>
              <a:defRPr>
                <a:solidFill>
                  <a:schemeClr val="lt1"/>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pic>
        <p:nvPicPr>
          <p:cNvPr id="47" name="Google Shape;47;p8"/>
          <p:cNvPicPr preferRelativeResize="0"/>
          <p:nvPr/>
        </p:nvPicPr>
        <p:blipFill rotWithShape="1">
          <a:blip r:embed="rId3">
            <a:alphaModFix/>
          </a:blip>
          <a:srcRect/>
          <a:stretch/>
        </p:blipFill>
        <p:spPr>
          <a:xfrm>
            <a:off x="7391928" y="-5554"/>
            <a:ext cx="4800072" cy="6873191"/>
          </a:xfrm>
          <a:prstGeom prst="rect">
            <a:avLst/>
          </a:prstGeom>
          <a:noFill/>
          <a:ln>
            <a:noFill/>
          </a:ln>
        </p:spPr>
      </p:pic>
      <p:sp>
        <p:nvSpPr>
          <p:cNvPr id="2" name="TextBox 1">
            <a:extLst>
              <a:ext uri="{FF2B5EF4-FFF2-40B4-BE49-F238E27FC236}">
                <a16:creationId xmlns:a16="http://schemas.microsoft.com/office/drawing/2014/main" id="{877296C2-DF3E-3643-A5B9-E913C3B1746A}"/>
              </a:ext>
            </a:extLst>
          </p:cNvPr>
          <p:cNvSpPr txBox="1"/>
          <p:nvPr userDrawn="1"/>
        </p:nvSpPr>
        <p:spPr>
          <a:xfrm>
            <a:off x="673768" y="6424863"/>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24285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15"/>
        <p:cNvGrpSpPr/>
        <p:nvPr/>
      </p:nvGrpSpPr>
      <p:grpSpPr>
        <a:xfrm>
          <a:off x="0" y="0"/>
          <a:ext cx="0" cy="0"/>
          <a:chOff x="0" y="0"/>
          <a:chExt cx="0" cy="0"/>
        </a:xfrm>
      </p:grpSpPr>
      <p:pic>
        <p:nvPicPr>
          <p:cNvPr id="16" name="Google Shape;16;p3"/>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7" name="Google Shape;17;p3"/>
          <p:cNvSpPr txBox="1">
            <a:spLocks noGrp="1"/>
          </p:cNvSpPr>
          <p:nvPr>
            <p:ph type="title"/>
          </p:nvPr>
        </p:nvSpPr>
        <p:spPr>
          <a:xfrm>
            <a:off x="838200" y="2103437"/>
            <a:ext cx="10515600" cy="1325563"/>
          </a:xfrm>
          <a:prstGeom prst="rect">
            <a:avLst/>
          </a:prstGeom>
          <a:noFill/>
          <a:ln>
            <a:noFill/>
          </a:ln>
        </p:spPr>
        <p:txBody>
          <a:bodyPr spcFirstLastPara="1" wrap="square" lIns="91425" tIns="45700" rIns="91425" bIns="45700" anchor="ctr" anchorCtr="0"/>
          <a:lstStyle>
            <a:lvl1pPr lvl="0" algn="ctr">
              <a:lnSpc>
                <a:spcPct val="90000"/>
              </a:lnSpc>
              <a:spcBef>
                <a:spcPts val="0"/>
              </a:spcBef>
              <a:spcAft>
                <a:spcPts val="0"/>
              </a:spcAft>
              <a:buClr>
                <a:schemeClr val="lt1"/>
              </a:buClr>
              <a:buSzPts val="6000"/>
              <a:buFont typeface="Rockwell"/>
              <a:buNone/>
              <a:defRPr sz="6000" b="1" i="0">
                <a:solidFill>
                  <a:schemeClr val="lt1"/>
                </a:solidFill>
                <a:latin typeface="Rockwell"/>
                <a:ea typeface="Rockwell"/>
                <a:cs typeface="Rockwell"/>
                <a:sym typeface="Rockwe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8" name="Google Shape;18;p3"/>
          <p:cNvPicPr preferRelativeResize="0"/>
          <p:nvPr/>
        </p:nvPicPr>
        <p:blipFill>
          <a:blip r:embed="rId3"/>
          <a:srcRect/>
          <a:stretch/>
        </p:blipFill>
        <p:spPr>
          <a:xfrm>
            <a:off x="9369501" y="4912227"/>
            <a:ext cx="2738218" cy="2189747"/>
          </a:xfrm>
          <a:prstGeom prst="rect">
            <a:avLst/>
          </a:prstGeom>
          <a:noFill/>
          <a:ln>
            <a:noFill/>
          </a:ln>
        </p:spPr>
      </p:pic>
      <p:sp>
        <p:nvSpPr>
          <p:cNvPr id="19" name="Google Shape;19;p3"/>
          <p:cNvSpPr txBox="1">
            <a:spLocks noGrp="1"/>
          </p:cNvSpPr>
          <p:nvPr>
            <p:ph type="subTitle" idx="1"/>
          </p:nvPr>
        </p:nvSpPr>
        <p:spPr>
          <a:xfrm>
            <a:off x="1524000" y="3602038"/>
            <a:ext cx="9144000" cy="906462"/>
          </a:xfrm>
          <a:prstGeom prst="rect">
            <a:avLst/>
          </a:prstGeom>
          <a:noFill/>
          <a:ln>
            <a:noFill/>
          </a:ln>
        </p:spPr>
        <p:txBody>
          <a:bodyPr spcFirstLastPara="1" wrap="square" lIns="91425" tIns="45700" rIns="91425" bIns="45700" anchor="t" anchorCtr="0"/>
          <a:lstStyle>
            <a:lvl1pPr lvl="0" algn="ctr">
              <a:lnSpc>
                <a:spcPct val="90000"/>
              </a:lnSpc>
              <a:spcBef>
                <a:spcPts val="1000"/>
              </a:spcBef>
              <a:spcAft>
                <a:spcPts val="0"/>
              </a:spcAft>
              <a:buClr>
                <a:schemeClr val="lt1"/>
              </a:buClr>
              <a:buSzPts val="2400"/>
              <a:buNone/>
              <a:defRPr sz="2400">
                <a:solidFill>
                  <a:schemeClr val="lt1"/>
                </a:solidFill>
                <a:latin typeface="Rockwell"/>
                <a:ea typeface="Rockwell"/>
                <a:cs typeface="Rockwell"/>
                <a:sym typeface="Rockwell"/>
              </a:defRPr>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extLst>
      <p:ext uri="{BB962C8B-B14F-4D97-AF65-F5344CB8AC3E}">
        <p14:creationId xmlns:p14="http://schemas.microsoft.com/office/powerpoint/2010/main" val="3704738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6091D-534A-4EF1-BA65-7563DAECB3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81CA06-3448-4EF0-9ECA-1FF7269A321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D3B015-703D-48E7-ADA7-1847775E63CE}"/>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5" name="Footer Placeholder 4">
            <a:extLst>
              <a:ext uri="{FF2B5EF4-FFF2-40B4-BE49-F238E27FC236}">
                <a16:creationId xmlns:a16="http://schemas.microsoft.com/office/drawing/2014/main" id="{FEBE9CC3-A179-4585-85FB-4A75FBE9A6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59A97-0C87-4811-81D9-2431ABFE3E8C}"/>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5844048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6791A-1859-4CD3-B5AA-2BB1737190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5223BB2-98EA-4C22-8C54-7AA68CEBC7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283F4D-1A91-4EC3-BC6D-539CE71C548D}"/>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5" name="Footer Placeholder 4">
            <a:extLst>
              <a:ext uri="{FF2B5EF4-FFF2-40B4-BE49-F238E27FC236}">
                <a16:creationId xmlns:a16="http://schemas.microsoft.com/office/drawing/2014/main" id="{E99DC1C6-A5FF-494E-963C-DD4AB4F1FC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FC6FD6-800F-463F-826A-5BF92725583D}"/>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2248233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AA46A-5BB0-43EC-810B-6173284373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7BB8DB-34BA-4FBB-BFF3-1AB6E781C8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E0ACB8-F2D5-4E31-862E-5C5A21C9C7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D9FDA90-90DC-47C2-B33A-208CF4BD6789}"/>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6" name="Footer Placeholder 5">
            <a:extLst>
              <a:ext uri="{FF2B5EF4-FFF2-40B4-BE49-F238E27FC236}">
                <a16:creationId xmlns:a16="http://schemas.microsoft.com/office/drawing/2014/main" id="{3AC93868-CCEA-43B0-9B04-AAA78079EF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B4DA1B-9431-4602-A0C7-AD41225076C8}"/>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4100659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CC50A-30D9-4927-ADD1-9FF515FE1E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C30E534-1B26-438F-AFE6-F6BD7E7315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7A4F88-D1A2-43AB-B0A1-C928BECCB03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ADD1C3-8F22-4749-9630-3D0177E8A4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6B0A33-EE9B-4A32-898D-224FD59509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FE44E54-0357-43CD-B87D-CE95D0372780}"/>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8" name="Footer Placeholder 7">
            <a:extLst>
              <a:ext uri="{FF2B5EF4-FFF2-40B4-BE49-F238E27FC236}">
                <a16:creationId xmlns:a16="http://schemas.microsoft.com/office/drawing/2014/main" id="{15E19699-84E7-4F65-B00B-C01312EAAF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55362E-637B-4B7D-8A2C-E8857B3A7D83}"/>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3395480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7EFB5-535A-4AC8-8567-0F79EAFF10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9D3061-69D7-4BFD-A939-40D6B2C62917}"/>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4" name="Footer Placeholder 3">
            <a:extLst>
              <a:ext uri="{FF2B5EF4-FFF2-40B4-BE49-F238E27FC236}">
                <a16:creationId xmlns:a16="http://schemas.microsoft.com/office/drawing/2014/main" id="{295388B9-5758-49B0-A040-E1A7FCFEE3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9BF6A4-CB93-4831-B8AD-D6B1E47CFCDC}"/>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1395840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3A4845-B82F-425D-9F1A-854F9C9BA10B}"/>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3" name="Footer Placeholder 2">
            <a:extLst>
              <a:ext uri="{FF2B5EF4-FFF2-40B4-BE49-F238E27FC236}">
                <a16:creationId xmlns:a16="http://schemas.microsoft.com/office/drawing/2014/main" id="{1623EC78-4A72-4331-A8F2-EBD777BCC0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C98D7A0-DBA2-4082-BED4-9CA86824D255}"/>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972134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0E6AD-62E8-4B19-A8B6-607FD24EC8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285A2B-106B-4BC4-9125-4D672C7A0E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DCFF40-6812-4C6B-9CEE-98D2BC6C26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32E9AC-408F-4778-8B5D-78EDD0FDE391}"/>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6" name="Footer Placeholder 5">
            <a:extLst>
              <a:ext uri="{FF2B5EF4-FFF2-40B4-BE49-F238E27FC236}">
                <a16:creationId xmlns:a16="http://schemas.microsoft.com/office/drawing/2014/main" id="{328E0918-D325-46EB-B414-7F8588AE1A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633CA7-C3D0-4F90-90A7-40A8E9313250}"/>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4067034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4B202-42F4-455B-8873-F4ED66DA18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FE327A-52F8-4DAE-AD26-3ADF42CB87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6CF6D78-5A93-4453-BD58-91DCB6CCE2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DC4D73-49D7-420E-B0CF-50A68DB349F6}"/>
              </a:ext>
            </a:extLst>
          </p:cNvPr>
          <p:cNvSpPr>
            <a:spLocks noGrp="1"/>
          </p:cNvSpPr>
          <p:nvPr>
            <p:ph type="dt" sz="half" idx="10"/>
          </p:nvPr>
        </p:nvSpPr>
        <p:spPr/>
        <p:txBody>
          <a:bodyPr/>
          <a:lstStyle/>
          <a:p>
            <a:fld id="{322081A1-52B2-449A-B381-9EDC12787F23}" type="datetimeFigureOut">
              <a:rPr lang="en-US" smtClean="0"/>
              <a:t>10/27/2020</a:t>
            </a:fld>
            <a:endParaRPr lang="en-US"/>
          </a:p>
        </p:txBody>
      </p:sp>
      <p:sp>
        <p:nvSpPr>
          <p:cNvPr id="6" name="Footer Placeholder 5">
            <a:extLst>
              <a:ext uri="{FF2B5EF4-FFF2-40B4-BE49-F238E27FC236}">
                <a16:creationId xmlns:a16="http://schemas.microsoft.com/office/drawing/2014/main" id="{EDF1CD21-DC05-4B1C-84D1-13219CE9B5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CEEAB4-5F77-46D8-B1CE-7C92450219D3}"/>
              </a:ext>
            </a:extLst>
          </p:cNvPr>
          <p:cNvSpPr>
            <a:spLocks noGrp="1"/>
          </p:cNvSpPr>
          <p:nvPr>
            <p:ph type="sldNum" sz="quarter" idx="12"/>
          </p:nvPr>
        </p:nvSpPr>
        <p:spPr/>
        <p:txBody>
          <a:bodyPr/>
          <a:lstStyle/>
          <a:p>
            <a:fld id="{237CD812-9A07-4FBF-8ECD-28E38AB509A3}" type="slidenum">
              <a:rPr lang="en-US" smtClean="0"/>
              <a:t>‹#›</a:t>
            </a:fld>
            <a:endParaRPr lang="en-US"/>
          </a:p>
        </p:txBody>
      </p:sp>
    </p:spTree>
    <p:extLst>
      <p:ext uri="{BB962C8B-B14F-4D97-AF65-F5344CB8AC3E}">
        <p14:creationId xmlns:p14="http://schemas.microsoft.com/office/powerpoint/2010/main" val="1520752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B279FA-7FD9-4A66-91EC-C7F7C59174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7C1E195-5F46-458F-82C8-C42A6123B5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5F72B-412F-4914-80A2-FC2A849020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2081A1-52B2-449A-B381-9EDC12787F23}" type="datetimeFigureOut">
              <a:rPr lang="en-US" smtClean="0"/>
              <a:t>10/27/2020</a:t>
            </a:fld>
            <a:endParaRPr lang="en-US"/>
          </a:p>
        </p:txBody>
      </p:sp>
      <p:sp>
        <p:nvSpPr>
          <p:cNvPr id="5" name="Footer Placeholder 4">
            <a:extLst>
              <a:ext uri="{FF2B5EF4-FFF2-40B4-BE49-F238E27FC236}">
                <a16:creationId xmlns:a16="http://schemas.microsoft.com/office/drawing/2014/main" id="{DB7D298B-446F-4F2C-9060-A7AC7D3434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3D2F5E6-55DA-41EE-8428-ECD9C7DDD8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7CD812-9A07-4FBF-8ECD-28E38AB509A3}" type="slidenum">
              <a:rPr lang="en-US" smtClean="0"/>
              <a:t>‹#›</a:t>
            </a:fld>
            <a:endParaRPr lang="en-US"/>
          </a:p>
        </p:txBody>
      </p:sp>
    </p:spTree>
    <p:extLst>
      <p:ext uri="{BB962C8B-B14F-4D97-AF65-F5344CB8AC3E}">
        <p14:creationId xmlns:p14="http://schemas.microsoft.com/office/powerpoint/2010/main" val="32016528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TI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TI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TIF"/><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8.TI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9.TI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0.TI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TI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TI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3.TI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4.TI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image" Target="../media/image26.emf"/></Relationships>
</file>

<file path=ppt/slides/_rels/slide3.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TI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TI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1804424-3F7D-46A5-903C-04691448FD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846859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CB8D6596-0048-47B6-B830-D803857802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98976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B39810-7A30-4391-85A3-D9BD4BD8FF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9787799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ap&#10;&#10;Description automatically generated">
            <a:extLst>
              <a:ext uri="{FF2B5EF4-FFF2-40B4-BE49-F238E27FC236}">
                <a16:creationId xmlns:a16="http://schemas.microsoft.com/office/drawing/2014/main" id="{E09D51A9-A498-48D2-96A7-A6C4F06DDA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301658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website&#10;&#10;Description automatically generated">
            <a:extLst>
              <a:ext uri="{FF2B5EF4-FFF2-40B4-BE49-F238E27FC236}">
                <a16:creationId xmlns:a16="http://schemas.microsoft.com/office/drawing/2014/main" id="{4E3F8859-BA62-4ECF-9751-77CA8B5F98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539039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website&#10;&#10;Description automatically generated">
            <a:extLst>
              <a:ext uri="{FF2B5EF4-FFF2-40B4-BE49-F238E27FC236}">
                <a16:creationId xmlns:a16="http://schemas.microsoft.com/office/drawing/2014/main" id="{6A420C20-D8E9-4932-A9AA-34D5A2E50F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948693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 shot of a person&#10;&#10;Description automatically generated">
            <a:extLst>
              <a:ext uri="{FF2B5EF4-FFF2-40B4-BE49-F238E27FC236}">
                <a16:creationId xmlns:a16="http://schemas.microsoft.com/office/drawing/2014/main" id="{7748D5C6-3FF2-44DD-8E3E-3C26F5766D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11597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website&#10;&#10;Description automatically generated">
            <a:extLst>
              <a:ext uri="{FF2B5EF4-FFF2-40B4-BE49-F238E27FC236}">
                <a16:creationId xmlns:a16="http://schemas.microsoft.com/office/drawing/2014/main" id="{82B04F88-D6A1-4EFA-B00A-2C5954DBD1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7113537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person, person, cellphone, holding&#10;&#10;Description automatically generated">
            <a:extLst>
              <a:ext uri="{FF2B5EF4-FFF2-40B4-BE49-F238E27FC236}">
                <a16:creationId xmlns:a16="http://schemas.microsoft.com/office/drawing/2014/main" id="{2D46DBF0-25F1-42A9-8CC7-BE0C6FBFE1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77209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large ship in a body of water&#10;&#10;Description automatically generated">
            <a:extLst>
              <a:ext uri="{FF2B5EF4-FFF2-40B4-BE49-F238E27FC236}">
                <a16:creationId xmlns:a16="http://schemas.microsoft.com/office/drawing/2014/main" id="{3B5B241F-80F4-470F-93AA-46979DC706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09024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ext&#10;&#10;Description automatically generated">
            <a:extLst>
              <a:ext uri="{FF2B5EF4-FFF2-40B4-BE49-F238E27FC236}">
                <a16:creationId xmlns:a16="http://schemas.microsoft.com/office/drawing/2014/main" id="{E5D050B4-8E91-4241-9469-96FF5E1151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97630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person standing in front of a sunset&#10;&#10;Description automatically generated">
            <a:extLst>
              <a:ext uri="{FF2B5EF4-FFF2-40B4-BE49-F238E27FC236}">
                <a16:creationId xmlns:a16="http://schemas.microsoft.com/office/drawing/2014/main" id="{19E3D816-EDB8-C148-91A5-4BC6DBB84F59}"/>
              </a:ext>
            </a:extLst>
          </p:cNvPr>
          <p:cNvPicPr>
            <a:picLocks noChangeAspect="1"/>
          </p:cNvPicPr>
          <p:nvPr/>
        </p:nvPicPr>
        <p:blipFill rotWithShape="1">
          <a:blip r:embed="rId3"/>
          <a:srcRect l="996" r="1828"/>
          <a:stretch/>
        </p:blipFill>
        <p:spPr>
          <a:xfrm>
            <a:off x="7062952" y="-326571"/>
            <a:ext cx="5129048" cy="7511142"/>
          </a:xfrm>
          <a:prstGeom prst="rect">
            <a:avLst/>
          </a:prstGeom>
        </p:spPr>
      </p:pic>
      <p:sp>
        <p:nvSpPr>
          <p:cNvPr id="3" name="Text Placeholder 2">
            <a:extLst>
              <a:ext uri="{FF2B5EF4-FFF2-40B4-BE49-F238E27FC236}">
                <a16:creationId xmlns:a16="http://schemas.microsoft.com/office/drawing/2014/main" id="{7BCF35FB-296A-40A5-A3A1-F1DFD80569A3}"/>
              </a:ext>
            </a:extLst>
          </p:cNvPr>
          <p:cNvSpPr>
            <a:spLocks noGrp="1"/>
          </p:cNvSpPr>
          <p:nvPr>
            <p:ph type="body" idx="1"/>
          </p:nvPr>
        </p:nvSpPr>
        <p:spPr>
          <a:xfrm>
            <a:off x="469898" y="1979766"/>
            <a:ext cx="6476591" cy="3605874"/>
          </a:xfrm>
          <a:noFill/>
        </p:spPr>
        <p:txBody>
          <a:bodyPr/>
          <a:lstStyle/>
          <a:p>
            <a:pPr marL="50800" indent="0">
              <a:buNone/>
            </a:pPr>
            <a:r>
              <a:rPr lang="en-US" sz="2000" dirty="0">
                <a:solidFill>
                  <a:srgbClr val="00283B"/>
                </a:solidFill>
                <a:latin typeface="Arial" panose="020B0604020202020204" pitchFamily="34" charset="0"/>
                <a:ea typeface="Roboto Slab" pitchFamily="2" charset="0"/>
                <a:cs typeface="Arial" panose="020B0604020202020204" pitchFamily="34" charset="0"/>
              </a:rPr>
              <a:t>(INCLUDE PERSONAL INFO HERE:)</a:t>
            </a:r>
          </a:p>
          <a:p>
            <a:pPr marL="581025" indent="-282575">
              <a:buClr>
                <a:srgbClr val="032836"/>
              </a:buClr>
              <a:buSzPct val="100000"/>
              <a:buFont typeface="Arial" panose="020B0604020202020204" pitchFamily="34" charset="0"/>
              <a:buChar char="•"/>
            </a:pPr>
            <a:r>
              <a:rPr lang="en-US" sz="2000" dirty="0">
                <a:solidFill>
                  <a:srgbClr val="00283B"/>
                </a:solidFill>
                <a:latin typeface="Arial" panose="020B0604020202020204" pitchFamily="34" charset="0"/>
                <a:ea typeface="Roboto" panose="02000000000000000000" pitchFamily="2" charset="0"/>
                <a:cs typeface="Arial" panose="020B0604020202020204" pitchFamily="34" charset="0"/>
              </a:rPr>
              <a:t>Why did you join the Navy? </a:t>
            </a:r>
          </a:p>
          <a:p>
            <a:pPr marL="581025" indent="-282575">
              <a:buClr>
                <a:srgbClr val="032836"/>
              </a:buClr>
              <a:buSzPct val="100000"/>
              <a:buFont typeface="Arial" panose="020B0604020202020204" pitchFamily="34" charset="0"/>
              <a:buChar char="•"/>
            </a:pPr>
            <a:r>
              <a:rPr lang="en-US" sz="2000" dirty="0">
                <a:solidFill>
                  <a:srgbClr val="00283B"/>
                </a:solidFill>
                <a:latin typeface="Arial" panose="020B0604020202020204" pitchFamily="34" charset="0"/>
                <a:ea typeface="Roboto" panose="02000000000000000000" pitchFamily="2" charset="0"/>
                <a:cs typeface="Arial" panose="020B0604020202020204" pitchFamily="34" charset="0"/>
              </a:rPr>
              <a:t>How long have you been in the Navy? </a:t>
            </a:r>
          </a:p>
          <a:p>
            <a:pPr marL="581025" indent="-282575">
              <a:buClr>
                <a:srgbClr val="032836"/>
              </a:buClr>
              <a:buSzPct val="100000"/>
              <a:buFont typeface="Arial" panose="020B0604020202020204" pitchFamily="34" charset="0"/>
              <a:buChar char="•"/>
            </a:pPr>
            <a:r>
              <a:rPr lang="en-US" sz="2000" dirty="0">
                <a:solidFill>
                  <a:srgbClr val="00283B"/>
                </a:solidFill>
                <a:latin typeface="Arial" panose="020B0604020202020204" pitchFamily="34" charset="0"/>
                <a:ea typeface="Roboto" panose="02000000000000000000" pitchFamily="2" charset="0"/>
                <a:cs typeface="Arial" panose="020B0604020202020204" pitchFamily="34" charset="0"/>
              </a:rPr>
              <a:t>What was your rate? </a:t>
            </a:r>
          </a:p>
          <a:p>
            <a:pPr marL="581025" indent="-282575">
              <a:buClr>
                <a:srgbClr val="032836"/>
              </a:buClr>
              <a:buSzPct val="100000"/>
              <a:buFont typeface="Arial" panose="020B0604020202020204" pitchFamily="34" charset="0"/>
              <a:buChar char="•"/>
            </a:pPr>
            <a:r>
              <a:rPr lang="en-US" sz="2000" dirty="0">
                <a:solidFill>
                  <a:srgbClr val="00283B"/>
                </a:solidFill>
                <a:latin typeface="Arial" panose="020B0604020202020204" pitchFamily="34" charset="0"/>
                <a:ea typeface="Roboto" panose="02000000000000000000" pitchFamily="2" charset="0"/>
                <a:cs typeface="Arial" panose="020B0604020202020204" pitchFamily="34" charset="0"/>
              </a:rPr>
              <a:t>Where have you served? </a:t>
            </a:r>
          </a:p>
        </p:txBody>
      </p:sp>
      <p:sp>
        <p:nvSpPr>
          <p:cNvPr id="6" name="Social MEDIA">
            <a:extLst>
              <a:ext uri="{FF2B5EF4-FFF2-40B4-BE49-F238E27FC236}">
                <a16:creationId xmlns:a16="http://schemas.microsoft.com/office/drawing/2014/main" id="{2F3BEDD6-5AEB-AA4D-AF68-23B08E3D91B1}"/>
              </a:ext>
            </a:extLst>
          </p:cNvPr>
          <p:cNvSpPr txBox="1"/>
          <p:nvPr/>
        </p:nvSpPr>
        <p:spPr>
          <a:xfrm>
            <a:off x="260154" y="219055"/>
            <a:ext cx="10617396" cy="14362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lvl1pPr algn="l">
              <a:defRPr sz="9000" b="0" spc="1170">
                <a:solidFill>
                  <a:srgbClr val="0A3347"/>
                </a:solidFill>
                <a:latin typeface="Liberator Heavy"/>
                <a:ea typeface="Liberator Heavy"/>
                <a:cs typeface="Liberator Heavy"/>
                <a:sym typeface="Liberator Heavy"/>
              </a:defRPr>
            </a:lvl1pPr>
          </a:lstStyle>
          <a:p>
            <a:pPr defTabSz="412750" hangingPunct="0">
              <a:buClrTx/>
              <a:defRPr/>
            </a:pPr>
            <a:r>
              <a:rPr lang="en-US" sz="4500" spc="585" dirty="0"/>
              <a:t>(recruiter intro </a:t>
            </a:r>
          </a:p>
          <a:p>
            <a:pPr defTabSz="412750" hangingPunct="0">
              <a:buClrTx/>
              <a:defRPr/>
            </a:pPr>
            <a:r>
              <a:rPr lang="en-US" sz="4500" spc="585" dirty="0"/>
              <a:t>here)</a:t>
            </a:r>
            <a:endParaRPr sz="4500" spc="585" dirty="0"/>
          </a:p>
        </p:txBody>
      </p:sp>
      <p:pic>
        <p:nvPicPr>
          <p:cNvPr id="8" name="Picture 7">
            <a:extLst>
              <a:ext uri="{FF2B5EF4-FFF2-40B4-BE49-F238E27FC236}">
                <a16:creationId xmlns:a16="http://schemas.microsoft.com/office/drawing/2014/main" id="{19C9CDA8-265D-4F40-B514-900577D84A76}"/>
              </a:ext>
            </a:extLst>
          </p:cNvPr>
          <p:cNvPicPr>
            <a:picLocks noChangeAspect="1"/>
          </p:cNvPicPr>
          <p:nvPr/>
        </p:nvPicPr>
        <p:blipFill>
          <a:blip r:embed="rId4"/>
          <a:srcRect/>
          <a:stretch/>
        </p:blipFill>
        <p:spPr>
          <a:xfrm>
            <a:off x="10801351" y="5745902"/>
            <a:ext cx="1390648" cy="1112098"/>
          </a:xfrm>
          <a:prstGeom prst="rect">
            <a:avLst/>
          </a:prstGeom>
        </p:spPr>
      </p:pic>
    </p:spTree>
    <p:extLst>
      <p:ext uri="{BB962C8B-B14F-4D97-AF65-F5344CB8AC3E}">
        <p14:creationId xmlns:p14="http://schemas.microsoft.com/office/powerpoint/2010/main" val="1175410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BFC3BA0-0EBE-3445-B360-37DEC9876B9F}"/>
              </a:ext>
            </a:extLst>
          </p:cNvPr>
          <p:cNvPicPr>
            <a:picLocks noChangeAspect="1"/>
          </p:cNvPicPr>
          <p:nvPr/>
        </p:nvPicPr>
        <p:blipFill rotWithShape="1">
          <a:blip r:embed="rId3">
            <a:alphaModFix amt="40000"/>
          </a:blip>
          <a:srcRect t="7687" b="7686"/>
          <a:stretch/>
        </p:blipFill>
        <p:spPr>
          <a:xfrm>
            <a:off x="0" y="-1"/>
            <a:ext cx="12192000" cy="6858001"/>
          </a:xfrm>
          <a:prstGeom prst="rect">
            <a:avLst/>
          </a:prstGeom>
        </p:spPr>
      </p:pic>
      <p:sp>
        <p:nvSpPr>
          <p:cNvPr id="4" name="Title 3">
            <a:extLst>
              <a:ext uri="{FF2B5EF4-FFF2-40B4-BE49-F238E27FC236}">
                <a16:creationId xmlns:a16="http://schemas.microsoft.com/office/drawing/2014/main" id="{0170E3EC-0930-42C5-A19B-D286365A6191}"/>
              </a:ext>
            </a:extLst>
          </p:cNvPr>
          <p:cNvSpPr>
            <a:spLocks noGrp="1"/>
          </p:cNvSpPr>
          <p:nvPr>
            <p:ph type="title"/>
          </p:nvPr>
        </p:nvSpPr>
        <p:spPr>
          <a:xfrm>
            <a:off x="391886" y="1618247"/>
            <a:ext cx="11435680" cy="1325563"/>
          </a:xfrm>
        </p:spPr>
        <p:txBody>
          <a:bodyPr/>
          <a:lstStyle/>
          <a:p>
            <a:r>
              <a:rPr lang="en-US" sz="7000" b="0" spc="300" dirty="0">
                <a:latin typeface="Liberator Heavy" panose="02000000000000000000" pitchFamily="2" charset="77"/>
              </a:rPr>
              <a:t>Questions?</a:t>
            </a:r>
          </a:p>
        </p:txBody>
      </p:sp>
      <p:sp>
        <p:nvSpPr>
          <p:cNvPr id="5" name="Subtitle 4">
            <a:extLst>
              <a:ext uri="{FF2B5EF4-FFF2-40B4-BE49-F238E27FC236}">
                <a16:creationId xmlns:a16="http://schemas.microsoft.com/office/drawing/2014/main" id="{FB3896E6-94AB-4D08-97A0-9179969AEBED}"/>
              </a:ext>
            </a:extLst>
          </p:cNvPr>
          <p:cNvSpPr>
            <a:spLocks noGrp="1"/>
          </p:cNvSpPr>
          <p:nvPr>
            <p:ph type="subTitle" idx="1"/>
          </p:nvPr>
        </p:nvSpPr>
        <p:spPr>
          <a:xfrm>
            <a:off x="1066801" y="3276600"/>
            <a:ext cx="10058397" cy="906462"/>
          </a:xfrm>
        </p:spPr>
        <p:txBody>
          <a:bodyPr/>
          <a:lstStyle/>
          <a:p>
            <a:pPr>
              <a:lnSpc>
                <a:spcPct val="100000"/>
              </a:lnSpc>
              <a:spcBef>
                <a:spcPts val="0"/>
              </a:spcBef>
            </a:pPr>
            <a:r>
              <a:rPr lang="en-US" sz="2000" i="1" spc="300" dirty="0">
                <a:latin typeface="Roboto" panose="02000000000000000000" pitchFamily="2" charset="0"/>
                <a:ea typeface="Roboto" panose="02000000000000000000" pitchFamily="2" charset="0"/>
                <a:cs typeface="Roboto" panose="02000000000000000000" pitchFamily="2" charset="0"/>
              </a:rPr>
              <a:t>CONTACT INFO:</a:t>
            </a:r>
          </a:p>
        </p:txBody>
      </p:sp>
      <p:pic>
        <p:nvPicPr>
          <p:cNvPr id="3" name="Picture 2">
            <a:extLst>
              <a:ext uri="{FF2B5EF4-FFF2-40B4-BE49-F238E27FC236}">
                <a16:creationId xmlns:a16="http://schemas.microsoft.com/office/drawing/2014/main" id="{594F7E18-E61F-4745-859B-7D2EAFC6267C}"/>
              </a:ext>
            </a:extLst>
          </p:cNvPr>
          <p:cNvPicPr>
            <a:picLocks noChangeAspect="1"/>
          </p:cNvPicPr>
          <p:nvPr/>
        </p:nvPicPr>
        <p:blipFill>
          <a:blip r:embed="rId4"/>
          <a:stretch>
            <a:fillRect/>
          </a:stretch>
        </p:blipFill>
        <p:spPr>
          <a:xfrm>
            <a:off x="9640958" y="5611129"/>
            <a:ext cx="2186608" cy="907307"/>
          </a:xfrm>
          <a:prstGeom prst="rect">
            <a:avLst/>
          </a:prstGeom>
        </p:spPr>
      </p:pic>
    </p:spTree>
    <p:extLst>
      <p:ext uri="{BB962C8B-B14F-4D97-AF65-F5344CB8AC3E}">
        <p14:creationId xmlns:p14="http://schemas.microsoft.com/office/powerpoint/2010/main" val="1017188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7BF0F0-6058-4CB1-8E78-4723B25FF1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799709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94CBA3-48D6-40FB-9D6C-9B6449FED3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28969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website&#10;&#10;Description automatically generated">
            <a:extLst>
              <a:ext uri="{FF2B5EF4-FFF2-40B4-BE49-F238E27FC236}">
                <a16:creationId xmlns:a16="http://schemas.microsoft.com/office/drawing/2014/main" id="{12330C4B-B853-4CD5-AFF0-1375A36C7A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86368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01D198-64A6-4F0B-B105-18A47AA45C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39364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timeline&#10;&#10;Description automatically generated">
            <a:extLst>
              <a:ext uri="{FF2B5EF4-FFF2-40B4-BE49-F238E27FC236}">
                <a16:creationId xmlns:a16="http://schemas.microsoft.com/office/drawing/2014/main" id="{EA02A611-6EAA-4CD6-A705-DC09D71BE4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22059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258E2D38-89AD-42A3-BFE0-CD398AAEDB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1257078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D333901A-029E-4CDB-8AAC-A208B53C6B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907545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TotalTime>
  <Words>1310</Words>
  <Application>Microsoft Office PowerPoint</Application>
  <PresentationFormat>Widescreen</PresentationFormat>
  <Paragraphs>95</Paragraphs>
  <Slides>20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Liberator Heavy</vt:lpstr>
      <vt:lpstr>Roboto</vt:lpstr>
      <vt:lpstr>Rockwell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Nykiel, Rebecca</dc:creator>
  <cp:lastModifiedBy>Nykiel, Rebecca</cp:lastModifiedBy>
  <cp:revision>5</cp:revision>
  <dcterms:created xsi:type="dcterms:W3CDTF">2020-10-27T14:23:12Z</dcterms:created>
  <dcterms:modified xsi:type="dcterms:W3CDTF">2020-10-27T15:18:19Z</dcterms:modified>
</cp:coreProperties>
</file>

<file path=docProps/thumbnail.jpeg>
</file>